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70" r:id="rId4"/>
    <p:sldId id="276" r:id="rId5"/>
    <p:sldId id="263" r:id="rId6"/>
    <p:sldId id="258" r:id="rId7"/>
    <p:sldId id="277" r:id="rId8"/>
    <p:sldId id="259" r:id="rId9"/>
    <p:sldId id="260" r:id="rId10"/>
    <p:sldId id="264" r:id="rId11"/>
    <p:sldId id="261" r:id="rId12"/>
    <p:sldId id="262" r:id="rId13"/>
    <p:sldId id="266" r:id="rId14"/>
    <p:sldId id="275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>
      <p:cViewPr varScale="1">
        <p:scale>
          <a:sx n="74" d="100"/>
          <a:sy n="74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8F8B-C0C3-4DB8-BA7C-E85F9F70B6BF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A0AF-E92C-444C-BE51-5992FDD19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07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8F8B-C0C3-4DB8-BA7C-E85F9F70B6BF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A0AF-E92C-444C-BE51-5992FDD19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50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8F8B-C0C3-4DB8-BA7C-E85F9F70B6BF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A0AF-E92C-444C-BE51-5992FDD19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81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8F8B-C0C3-4DB8-BA7C-E85F9F70B6BF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A0AF-E92C-444C-BE51-5992FDD19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7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8F8B-C0C3-4DB8-BA7C-E85F9F70B6BF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A0AF-E92C-444C-BE51-5992FDD19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57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8F8B-C0C3-4DB8-BA7C-E85F9F70B6BF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A0AF-E92C-444C-BE51-5992FDD19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87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8F8B-C0C3-4DB8-BA7C-E85F9F70B6BF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A0AF-E92C-444C-BE51-5992FDD19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29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8F8B-C0C3-4DB8-BA7C-E85F9F70B6BF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A0AF-E92C-444C-BE51-5992FDD19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85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8F8B-C0C3-4DB8-BA7C-E85F9F70B6BF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A0AF-E92C-444C-BE51-5992FDD19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7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8F8B-C0C3-4DB8-BA7C-E85F9F70B6BF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A0AF-E92C-444C-BE51-5992FDD19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87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8F8B-C0C3-4DB8-BA7C-E85F9F70B6BF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A0AF-E92C-444C-BE51-5992FDD19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0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48F8B-C0C3-4DB8-BA7C-E85F9F70B6BF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5A0AF-E92C-444C-BE51-5992FDD19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5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7AAuf0xO58" TargetMode="External"/><Relationship Id="rId2" Type="http://schemas.openxmlformats.org/officeDocument/2006/relationships/hyperlink" Target="http://www.youtube.com/watch?v=qYsko_tc3a0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coholfacts.org/DARE.html#2" TargetMode="External"/><Relationship Id="rId2" Type="http://schemas.openxmlformats.org/officeDocument/2006/relationships/hyperlink" Target="http://www.alcoholfacts.org/DARE.html#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lcoholfacts.org/DARE.html#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Would You Rather Deck</a:t>
            </a:r>
            <a:br>
              <a:rPr lang="en-US" sz="1200" dirty="0" smtClean="0"/>
            </a:br>
            <a:r>
              <a:rPr lang="en-US" sz="1200" dirty="0" smtClean="0"/>
              <a:t>Big Paper/Scissors/Markers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Bill </a:t>
            </a:r>
            <a:r>
              <a:rPr lang="en-US" dirty="0" smtClean="0"/>
              <a:t>Cosby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www.youtube.com/watch?v=qYsko_tc3a0</a:t>
            </a:r>
            <a:endParaRPr lang="en-US" sz="2400" dirty="0" smtClean="0"/>
          </a:p>
          <a:p>
            <a:r>
              <a:rPr lang="en-US" sz="2400" dirty="0">
                <a:hlinkClick r:id="rId3"/>
              </a:rPr>
              <a:t>http://www.youtube.com/watch?v=h7AAuf0xO58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168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 and Explain Your 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pPr marL="3200400" lvl="7" indent="0">
              <a:buNone/>
            </a:pPr>
            <a:r>
              <a:rPr lang="en-US" dirty="0" smtClean="0"/>
              <a:t>       FRONT</a:t>
            </a:r>
          </a:p>
          <a:p>
            <a:pPr marL="3200400" lvl="7" indent="0">
              <a:buNone/>
            </a:pPr>
            <a:endParaRPr lang="en-US" dirty="0"/>
          </a:p>
          <a:p>
            <a:pPr marL="3200400" lvl="7" indent="0">
              <a:buNone/>
            </a:pPr>
            <a:endParaRPr lang="en-US" dirty="0" smtClean="0"/>
          </a:p>
          <a:p>
            <a:pPr marL="3200400" lvl="7" indent="0">
              <a:buNone/>
            </a:pPr>
            <a:endParaRPr lang="en-US" dirty="0"/>
          </a:p>
          <a:p>
            <a:pPr marL="3200400" lvl="7" indent="0">
              <a:buNone/>
            </a:pPr>
            <a:endParaRPr lang="en-US" dirty="0" smtClean="0"/>
          </a:p>
          <a:p>
            <a:pPr marL="3200400" lvl="7" indent="0">
              <a:buNone/>
            </a:pPr>
            <a:endParaRPr lang="en-US" dirty="0"/>
          </a:p>
          <a:p>
            <a:pPr marL="3200400" lvl="7" indent="0">
              <a:buNone/>
            </a:pPr>
            <a:endParaRPr lang="en-US" dirty="0" smtClean="0"/>
          </a:p>
          <a:p>
            <a:pPr marL="3200400" lvl="7" indent="0">
              <a:buNone/>
            </a:pPr>
            <a:endParaRPr lang="en-US" dirty="0"/>
          </a:p>
          <a:p>
            <a:pPr marL="3200400" lvl="7" indent="0">
              <a:buNone/>
            </a:pPr>
            <a:endParaRPr lang="en-US" dirty="0" smtClean="0"/>
          </a:p>
          <a:p>
            <a:pPr marL="3200400" lvl="7" indent="0">
              <a:buNone/>
            </a:pPr>
            <a:endParaRPr lang="en-US" dirty="0"/>
          </a:p>
          <a:p>
            <a:pPr marL="3200400" lvl="7" indent="0">
              <a:buNone/>
            </a:pPr>
            <a:endParaRPr lang="en-US" dirty="0" smtClean="0"/>
          </a:p>
          <a:p>
            <a:pPr marL="3200400" lvl="7" indent="0">
              <a:buNone/>
            </a:pPr>
            <a:endParaRPr lang="en-US" dirty="0"/>
          </a:p>
          <a:p>
            <a:pPr marL="3200400" lvl="7" indent="0">
              <a:buNone/>
            </a:pPr>
            <a:endParaRPr lang="en-US" dirty="0" smtClean="0"/>
          </a:p>
          <a:p>
            <a:pPr marL="3200400" lvl="7" indent="0">
              <a:buNone/>
            </a:pPr>
            <a:r>
              <a:rPr lang="en-US" dirty="0" smtClean="0"/>
              <a:t>        BACK</a:t>
            </a:r>
            <a:endParaRPr lang="en-US" dirty="0"/>
          </a:p>
        </p:txBody>
      </p:sp>
      <p:sp>
        <p:nvSpPr>
          <p:cNvPr id="4" name="Up-Down Arrow 3"/>
          <p:cNvSpPr/>
          <p:nvPr/>
        </p:nvSpPr>
        <p:spPr>
          <a:xfrm>
            <a:off x="3200400" y="2057400"/>
            <a:ext cx="2514600" cy="4191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4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we do?</a:t>
            </a:r>
          </a:p>
          <a:p>
            <a:r>
              <a:rPr lang="en-US" dirty="0" smtClean="0"/>
              <a:t>Why?</a:t>
            </a:r>
          </a:p>
          <a:p>
            <a:r>
              <a:rPr lang="en-US" dirty="0" smtClean="0"/>
              <a:t>How did you feel?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05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Knowledge</a:t>
            </a:r>
          </a:p>
          <a:p>
            <a:pPr lvl="1"/>
            <a:r>
              <a:rPr lang="en-US" dirty="0" smtClean="0"/>
              <a:t>Understand the different ways of classifying drugs.</a:t>
            </a:r>
          </a:p>
          <a:p>
            <a:r>
              <a:rPr lang="en-US" dirty="0" smtClean="0"/>
              <a:t>Attitudes</a:t>
            </a:r>
          </a:p>
          <a:p>
            <a:pPr lvl="1"/>
            <a:r>
              <a:rPr lang="en-US" dirty="0" smtClean="0"/>
              <a:t>Appreciate that the term drug has different meanings to different people.</a:t>
            </a:r>
          </a:p>
          <a:p>
            <a:r>
              <a:rPr lang="en-US" dirty="0" smtClean="0"/>
              <a:t>Skills</a:t>
            </a:r>
          </a:p>
          <a:p>
            <a:pPr lvl="1"/>
            <a:r>
              <a:rPr lang="en-US" dirty="0" smtClean="0"/>
              <a:t>Classify drugs according to their effects, societal use or legal status.</a:t>
            </a:r>
          </a:p>
          <a:p>
            <a:r>
              <a:rPr lang="en-US" dirty="0" smtClean="0"/>
              <a:t>DID WE MEET THEM?</a:t>
            </a:r>
          </a:p>
        </p:txBody>
      </p:sp>
    </p:spTree>
    <p:extLst>
      <p:ext uri="{BB962C8B-B14F-4D97-AF65-F5344CB8AC3E}">
        <p14:creationId xmlns:p14="http://schemas.microsoft.com/office/powerpoint/2010/main" val="78626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Knowledge</a:t>
            </a:r>
          </a:p>
          <a:p>
            <a:pPr lvl="1"/>
            <a:r>
              <a:rPr lang="en-US" dirty="0" smtClean="0"/>
              <a:t>Knowledge of different types of drugs and how they can be grouped different ways. </a:t>
            </a:r>
            <a:endParaRPr lang="en-US" dirty="0"/>
          </a:p>
          <a:p>
            <a:pPr lvl="1"/>
            <a:r>
              <a:rPr lang="en-US" dirty="0" smtClean="0"/>
              <a:t>Understanding that drugs can be helpful or harmful.</a:t>
            </a:r>
          </a:p>
          <a:p>
            <a:r>
              <a:rPr lang="en-US" dirty="0" smtClean="0"/>
              <a:t>Attitudes</a:t>
            </a:r>
          </a:p>
          <a:p>
            <a:pPr lvl="1"/>
            <a:r>
              <a:rPr lang="en-US" dirty="0" smtClean="0"/>
              <a:t>Respect for self and responsible behavior.</a:t>
            </a:r>
          </a:p>
          <a:p>
            <a:r>
              <a:rPr lang="en-US" dirty="0" smtClean="0"/>
              <a:t>Skills</a:t>
            </a:r>
          </a:p>
          <a:p>
            <a:pPr lvl="1"/>
            <a:r>
              <a:rPr lang="en-US" dirty="0" smtClean="0"/>
              <a:t>Demonstrate the ability to make co-operative decisions.</a:t>
            </a:r>
          </a:p>
          <a:p>
            <a:r>
              <a:rPr lang="en-US" dirty="0" smtClean="0"/>
              <a:t>DID WE MEET THEM?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59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Vice</a:t>
            </a:r>
          </a:p>
          <a:p>
            <a:r>
              <a:rPr lang="en-US" dirty="0" smtClean="0"/>
              <a:t>What do you plan to do with the information from the class?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027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-See Website!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5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HL 485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Drug Use &amp; Abuse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57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Who’s Who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en-US" dirty="0" smtClean="0"/>
              <a:t>“</a:t>
            </a:r>
            <a:r>
              <a:rPr lang="en-US" dirty="0" smtClean="0"/>
              <a:t>Living” </a:t>
            </a:r>
            <a:r>
              <a:rPr lang="en-US" dirty="0" smtClean="0"/>
              <a:t>Syllabus</a:t>
            </a:r>
          </a:p>
          <a:p>
            <a:pPr>
              <a:buFontTx/>
              <a:buChar char="-"/>
            </a:pPr>
            <a:r>
              <a:rPr lang="en-US" dirty="0" smtClean="0"/>
              <a:t>“Growing” Schedule</a:t>
            </a: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-Not Traditional “DARE” Program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-</a:t>
            </a:r>
            <a:r>
              <a:rPr lang="en-US" sz="1800" dirty="0"/>
              <a:t>The Drug Abuse Resistance Education program is used in nearly 80% of the </a:t>
            </a:r>
            <a:r>
              <a:rPr lang="en-US" sz="1800" dirty="0" smtClean="0"/>
              <a:t>	school </a:t>
            </a:r>
            <a:r>
              <a:rPr lang="en-US" sz="1800" dirty="0"/>
              <a:t>districts in the United States, in 54 other countries around the world, and </a:t>
            </a:r>
            <a:r>
              <a:rPr lang="en-US" sz="1800" dirty="0" smtClean="0"/>
              <a:t>	is </a:t>
            </a:r>
            <a:r>
              <a:rPr lang="en-US" sz="1800" dirty="0"/>
              <a:t>taught to 36,000,000 students each year. Therefore, it’s important to know if </a:t>
            </a:r>
            <a:r>
              <a:rPr lang="en-US" sz="1800" dirty="0" smtClean="0"/>
              <a:t>	this </a:t>
            </a:r>
            <a:r>
              <a:rPr lang="en-US" sz="1800" dirty="0"/>
              <a:t>highly popular program is effective in reducing alcohol and drug use.</a:t>
            </a:r>
          </a:p>
          <a:p>
            <a:r>
              <a:rPr lang="en-US" sz="1800" dirty="0"/>
              <a:t>The Effectiveness of DARE</a:t>
            </a:r>
          </a:p>
          <a:p>
            <a:pPr lvl="1"/>
            <a:r>
              <a:rPr lang="en-US" sz="1400" dirty="0"/>
              <a:t>Scientific evaluation studies have consistently shown that DARE is ineffective in reducing the use of alcohol and drugs and is sometimes even counterproductive -- worse than doing nothing. That's the conclusion of the U.S. General Accounting Office, </a:t>
            </a:r>
            <a:r>
              <a:rPr lang="en-US" sz="1400" dirty="0">
                <a:hlinkClick r:id="rId2"/>
              </a:rPr>
              <a:t>1</a:t>
            </a:r>
            <a:r>
              <a:rPr lang="en-US" sz="1400" dirty="0"/>
              <a:t> the U.S. Surgeon General, </a:t>
            </a:r>
            <a:r>
              <a:rPr lang="en-US" sz="1400" dirty="0">
                <a:hlinkClick r:id="rId3"/>
              </a:rPr>
              <a:t>2</a:t>
            </a:r>
            <a:r>
              <a:rPr lang="en-US" sz="1400" dirty="0"/>
              <a:t> the National Academy of Sciences, </a:t>
            </a:r>
            <a:r>
              <a:rPr lang="en-US" sz="1400" dirty="0">
                <a:hlinkClick r:id="rId4"/>
              </a:rPr>
              <a:t>3</a:t>
            </a:r>
            <a:r>
              <a:rPr lang="en-US" sz="1400" dirty="0"/>
              <a:t> and the U.S. Department of Education,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-WHO CAN BEAT THIS…WHY ARE YOU HERE?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35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Peer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You Rather Debate 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083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3"/>
            <a:ext cx="8229600" cy="1143000"/>
          </a:xfrm>
        </p:spPr>
        <p:txBody>
          <a:bodyPr/>
          <a:lstStyle/>
          <a:p>
            <a:r>
              <a:rPr lang="en-US" dirty="0" smtClean="0"/>
              <a:t>Brainstorming..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949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Anyone consider themselves privy to drug knowledge</a:t>
            </a:r>
            <a:r>
              <a:rPr lang="en-US" dirty="0" smtClean="0"/>
              <a:t>….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You will be leading a </a:t>
            </a:r>
            <a:r>
              <a:rPr lang="en-US" dirty="0" smtClean="0"/>
              <a:t>group</a:t>
            </a:r>
          </a:p>
          <a:p>
            <a:pPr lvl="1"/>
            <a:r>
              <a:rPr lang="en-US" dirty="0" smtClean="0"/>
              <a:t>What is a Drug?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-Suggestions</a:t>
            </a:r>
          </a:p>
        </p:txBody>
      </p:sp>
    </p:spTree>
    <p:extLst>
      <p:ext uri="{BB962C8B-B14F-4D97-AF65-F5344CB8AC3E}">
        <p14:creationId xmlns:p14="http://schemas.microsoft.com/office/powerpoint/2010/main" val="66228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Definition of a Drug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“Any substance which, when taken into the body, alters its function physically and/or psychologically, excluding food and water.”</a:t>
            </a:r>
          </a:p>
          <a:p>
            <a:r>
              <a:rPr lang="en-US" dirty="0" smtClean="0"/>
              <a:t>How does this definition compare to our definitions?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25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>-On the flip Side</a:t>
            </a:r>
          </a:p>
          <a:p>
            <a:pPr lvl="2"/>
            <a:r>
              <a:rPr lang="en-US" dirty="0"/>
              <a:t>Examples of Drugs</a:t>
            </a:r>
          </a:p>
          <a:p>
            <a:pPr lvl="2"/>
            <a:r>
              <a:rPr lang="en-US" dirty="0"/>
              <a:t>Local Names</a:t>
            </a:r>
          </a:p>
          <a:p>
            <a:pPr lvl="2"/>
            <a:r>
              <a:rPr lang="en-US" dirty="0"/>
              <a:t>Street Names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Need to be able to cut them out</a:t>
            </a:r>
          </a:p>
          <a:p>
            <a:pPr lvl="1"/>
            <a:r>
              <a:rPr lang="en-US" dirty="0"/>
              <a:t>At least one per group member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447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society usually groups various drugs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Categories</a:t>
            </a:r>
          </a:p>
          <a:p>
            <a:pPr lvl="1"/>
            <a:r>
              <a:rPr lang="en-US" dirty="0" smtClean="0"/>
              <a:t>Legal/Illegal</a:t>
            </a:r>
          </a:p>
          <a:p>
            <a:pPr lvl="1"/>
            <a:r>
              <a:rPr lang="en-US" dirty="0" smtClean="0"/>
              <a:t>Medicinal/Recreational</a:t>
            </a:r>
          </a:p>
          <a:p>
            <a:pPr lvl="1"/>
            <a:r>
              <a:rPr lang="en-US" dirty="0" smtClean="0"/>
              <a:t>Depressant/Stimulant/Hallucinogenic</a:t>
            </a:r>
          </a:p>
          <a:p>
            <a:pPr lvl="1"/>
            <a:r>
              <a:rPr lang="en-US" dirty="0" smtClean="0"/>
              <a:t>Any other suggestions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25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Everyone gets a “Drug”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Each drug stand on a continuum weather you think your drug is…</a:t>
            </a:r>
          </a:p>
          <a:p>
            <a:pPr marL="0" indent="0">
              <a:buNone/>
            </a:pPr>
            <a:r>
              <a:rPr lang="en-US" dirty="0" smtClean="0"/>
              <a:t>Legal							Illegal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Why do you think this?</a:t>
            </a:r>
          </a:p>
          <a:p>
            <a:pPr marL="0" indent="0">
              <a:buNone/>
            </a:pPr>
            <a:r>
              <a:rPr lang="en-US" dirty="0" smtClean="0"/>
              <a:t>Medicinal					Recreational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     What makes you think this?</a:t>
            </a:r>
          </a:p>
          <a:p>
            <a:pPr marL="0" indent="0">
              <a:buNone/>
            </a:pPr>
            <a:r>
              <a:rPr lang="en-US" dirty="0" smtClean="0"/>
              <a:t>Stimulant					Depressant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Can it make you feel both or neither?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19200" y="2667000"/>
            <a:ext cx="6172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333500" y="3886200"/>
            <a:ext cx="5943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447800" y="5029200"/>
            <a:ext cx="58293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365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17552</TotalTime>
  <Words>292</Words>
  <Application>Microsoft Office PowerPoint</Application>
  <PresentationFormat>On-screen Show (4:3)</PresentationFormat>
  <Paragraphs>86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Would You Rather Deck Big Paper/Scissors/Markers Bill Cosby</vt:lpstr>
      <vt:lpstr>HL 485</vt:lpstr>
      <vt:lpstr>Who’s Who</vt:lpstr>
      <vt:lpstr>No Peer Pressure</vt:lpstr>
      <vt:lpstr>Brainstorming..</vt:lpstr>
      <vt:lpstr>WHO Definition of a Drug</vt:lpstr>
      <vt:lpstr>PowerPoint Presentation</vt:lpstr>
      <vt:lpstr>How society usually groups various drugs …</vt:lpstr>
      <vt:lpstr>Everyone gets a “Drug”</vt:lpstr>
      <vt:lpstr>Move and Explain Your Move</vt:lpstr>
      <vt:lpstr>Conclusions</vt:lpstr>
      <vt:lpstr>Outcomes</vt:lpstr>
      <vt:lpstr>Outcomes</vt:lpstr>
      <vt:lpstr>Introductions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 485</dc:title>
  <dc:creator>yourid</dc:creator>
  <cp:lastModifiedBy>Breanne Carlson</cp:lastModifiedBy>
  <cp:revision>15</cp:revision>
  <dcterms:created xsi:type="dcterms:W3CDTF">2013-02-26T21:32:51Z</dcterms:created>
  <dcterms:modified xsi:type="dcterms:W3CDTF">2014-01-12T00:11:50Z</dcterms:modified>
</cp:coreProperties>
</file>